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5" r:id="rId22"/>
    <p:sldId id="371" r:id="rId23"/>
    <p:sldId id="367" r:id="rId24"/>
    <p:sldId id="364" r:id="rId25"/>
    <p:sldId id="339" r:id="rId26"/>
    <p:sldId id="372" r:id="rId27"/>
    <p:sldId id="358" r:id="rId28"/>
    <p:sldId id="373" r:id="rId29"/>
    <p:sldId id="355" r:id="rId30"/>
    <p:sldId id="374" r:id="rId31"/>
    <p:sldId id="370" r:id="rId32"/>
    <p:sldId id="336" r:id="rId33"/>
    <p:sldId id="337" r:id="rId34"/>
    <p:sldId id="338" r:id="rId35"/>
    <p:sldId id="399" r:id="rId36"/>
    <p:sldId id="343" r:id="rId37"/>
    <p:sldId id="368" r:id="rId38"/>
    <p:sldId id="344" r:id="rId39"/>
    <p:sldId id="366" r:id="rId40"/>
    <p:sldId id="369" r:id="rId41"/>
    <p:sldId id="365" r:id="rId42"/>
    <p:sldId id="342" r:id="rId43"/>
    <p:sldId id="345" r:id="rId44"/>
    <p:sldId id="359" r:id="rId45"/>
    <p:sldId id="398" r:id="rId46"/>
    <p:sldId id="401" r:id="rId47"/>
    <p:sldId id="402" r:id="rId48"/>
    <p:sldId id="403" r:id="rId49"/>
    <p:sldId id="400" r:id="rId50"/>
    <p:sldId id="404" r:id="rId51"/>
    <p:sldId id="360" r:id="rId52"/>
    <p:sldId id="347" r:id="rId53"/>
    <p:sldId id="348" r:id="rId54"/>
    <p:sldId id="408" r:id="rId55"/>
    <p:sldId id="351" r:id="rId56"/>
    <p:sldId id="386" r:id="rId57"/>
    <p:sldId id="387" r:id="rId58"/>
    <p:sldId id="389" r:id="rId59"/>
    <p:sldId id="352" r:id="rId60"/>
    <p:sldId id="395" r:id="rId61"/>
    <p:sldId id="396" r:id="rId62"/>
    <p:sldId id="391" r:id="rId63"/>
    <p:sldId id="390" r:id="rId64"/>
    <p:sldId id="392" r:id="rId65"/>
    <p:sldId id="393" r:id="rId66"/>
    <p:sldId id="394" r:id="rId67"/>
    <p:sldId id="379" r:id="rId68"/>
    <p:sldId id="350" r:id="rId69"/>
    <p:sldId id="380" r:id="rId70"/>
    <p:sldId id="381" r:id="rId71"/>
    <p:sldId id="382" r:id="rId72"/>
    <p:sldId id="383" r:id="rId73"/>
    <p:sldId id="384" r:id="rId74"/>
    <p:sldId id="378" r:id="rId75"/>
    <p:sldId id="385" r:id="rId76"/>
    <p:sldId id="354" r:id="rId77"/>
    <p:sldId id="361" r:id="rId78"/>
    <p:sldId id="375" r:id="rId79"/>
    <p:sldId id="376" r:id="rId80"/>
    <p:sldId id="377" r:id="rId81"/>
    <p:sldId id="397" r:id="rId82"/>
    <p:sldId id="405"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63"/>
            <p14:sldId id="323"/>
            <p14:sldId id="357"/>
          </p14:sldIdLst>
        </p14:section>
        <p14:section name="Substation Configurations" id="{E92DC29E-6916-4D1A-BCBE-449DC4A35AC9}">
          <p14:sldIdLst>
            <p14:sldId id="322"/>
            <p14:sldId id="340"/>
            <p14:sldId id="326"/>
            <p14:sldId id="327"/>
            <p14:sldId id="328"/>
            <p14:sldId id="330"/>
            <p14:sldId id="331"/>
            <p14:sldId id="332"/>
            <p14:sldId id="333"/>
            <p14:sldId id="334"/>
            <p14:sldId id="406"/>
            <p14:sldId id="407"/>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408"/>
            <p14:sldId id="351"/>
            <p14:sldId id="386"/>
            <p14:sldId id="387"/>
            <p14:sldId id="389"/>
            <p14:sldId id="352"/>
            <p14:sldId id="395"/>
            <p14:sldId id="396"/>
            <p14:sldId id="391"/>
            <p14:sldId id="390"/>
            <p14:sldId id="392"/>
            <p14:sldId id="393"/>
            <p14:sldId id="394"/>
            <p14:sldId id="379"/>
            <p14:sldId id="350"/>
            <p14:sldId id="380"/>
            <p14:sldId id="381"/>
            <p14:sldId id="382"/>
            <p14:sldId id="383"/>
            <p14:sldId id="384"/>
            <p14:sldId id="378"/>
            <p14:sldId id="385"/>
            <p14:sldId id="354"/>
            <p14:sldId id="361"/>
            <p14:sldId id="375"/>
            <p14:sldId id="376"/>
            <p14:sldId id="377"/>
            <p14:sldId id="397"/>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varScale="1">
        <p:scale>
          <a:sx n="71" d="100"/>
          <a:sy n="71" d="100"/>
        </p:scale>
        <p:origin x="-1464" y="-90"/>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12/14/2011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12/14/2011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12/14/2011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12/14/2011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12/14/2011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12/14/2011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12/14/2011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12/14/2011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12/14/2011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jpe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4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4325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SA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335478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872094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4856225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937032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6401615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9024200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PLCs for Direct I/O</a:t>
            </a:r>
          </a:p>
          <a:p>
            <a:r>
              <a:rPr lang="en-US" dirty="0" smtClean="0"/>
              <a:t>No Conventional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13237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networks need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824327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191846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534400" cy="47545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9147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a:t>
            </a:r>
            <a:r>
              <a:rPr lang="en-US" sz="2400" dirty="0" smtClean="0"/>
              <a:t>.</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882850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p>
          <a:p>
            <a:pPr lvl="1"/>
            <a:r>
              <a:rPr lang="en-US" dirty="0"/>
              <a:t>The types of data and control that the system will be expected to facilitate are dependent on the choice of IEDs and devices in the system. </a:t>
            </a:r>
          </a:p>
          <a:p>
            <a:pPr lvl="1"/>
            <a:r>
              <a:rPr lang="en-US" dirty="0"/>
              <a:t>This must be addressed on a substation-by-substation basis. The primary requirement is that the analog readings be obtained in a way that provides an accurate representation of their values .</a:t>
            </a:r>
            <a:r>
              <a:rPr lang="en-US" dirty="0" smtClean="0"/>
              <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host processor</a:t>
            </a:r>
          </a:p>
        </p:txBody>
      </p:sp>
      <p:sp>
        <p:nvSpPr>
          <p:cNvPr id="3" name="Content Placeholder 2"/>
          <p:cNvSpPr>
            <a:spLocks noGrp="1"/>
          </p:cNvSpPr>
          <p:nvPr>
            <p:ph idx="1"/>
          </p:nvPr>
        </p:nvSpPr>
        <p:spPr/>
        <p:txBody>
          <a:bodyPr>
            <a:normAutofit/>
          </a:bodyPr>
          <a:lstStyle/>
          <a:p>
            <a:r>
              <a:rPr lang="en-US" sz="2000" dirty="0" smtClean="0"/>
              <a:t>The substation host processor must be based on industry standards and strong networking ability, such as Ethernet, TCP/IP, UNIX, Windows 2000 or XP, Linux, etc.</a:t>
            </a:r>
          </a:p>
          <a:p>
            <a:endParaRPr lang="en-US" sz="2000" dirty="0" smtClean="0"/>
          </a:p>
          <a:p>
            <a:r>
              <a:rPr lang="en-US" sz="2000" dirty="0" smtClean="0"/>
              <a:t>It must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must be supported.</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p>
          <a:p>
            <a:r>
              <a:rPr lang="en-US" dirty="0"/>
              <a:t>Distribution Substations</a:t>
            </a:r>
          </a:p>
          <a:p>
            <a:pPr lvl="1"/>
            <a:r>
              <a:rPr lang="en-US" dirty="0"/>
              <a:t>Transfers power from transmission system to distribution system. Steps down voltage to value suitable for local usage. </a:t>
            </a:r>
          </a:p>
          <a:p>
            <a:pPr lvl="1"/>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must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763446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304800" y="990600"/>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a:t>A</a:t>
            </a:r>
            <a:r>
              <a:rPr lang="en-US" dirty="0" smtClean="0"/>
              <a:t>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r>
              <a:rPr lang="en-US" sz="2000" dirty="0" smtClean="0"/>
              <a:t> connecting RTUs to supervisory system. </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Transport Medium</a:t>
            </a:r>
            <a:endParaRPr lang="en-US" dirty="0"/>
          </a:p>
        </p:txBody>
      </p:sp>
      <p:sp>
        <p:nvSpPr>
          <p:cNvPr id="3" name="Content Placeholder 2"/>
          <p:cNvSpPr>
            <a:spLocks noGrp="1"/>
          </p:cNvSpPr>
          <p:nvPr>
            <p:ph sz="half" idx="1"/>
          </p:nvPr>
        </p:nvSpPr>
        <p:spPr>
          <a:xfrm>
            <a:off x="304800" y="1600200"/>
            <a:ext cx="4267200" cy="4525963"/>
          </a:xfrm>
        </p:spPr>
        <p:txBody>
          <a:bodyPr>
            <a:normAutofit/>
          </a:bodyPr>
          <a:lstStyle/>
          <a:p>
            <a:pPr marL="0" lvl="1"/>
            <a:r>
              <a:rPr lang="en-US" sz="1400" dirty="0" smtClean="0"/>
              <a:t>Advanced Radio Data Information Service (ARDIS)</a:t>
            </a:r>
          </a:p>
          <a:p>
            <a:pPr marL="0" lvl="1"/>
            <a:r>
              <a:rPr lang="en-US" sz="1400" dirty="0" smtClean="0"/>
              <a:t>Plain Old Telephone System (POTS)</a:t>
            </a:r>
          </a:p>
          <a:p>
            <a:pPr marL="0" lvl="1"/>
            <a:r>
              <a:rPr lang="en-US" sz="1400" dirty="0" smtClean="0"/>
              <a:t>Wireless Telephone S4ervice</a:t>
            </a:r>
          </a:p>
          <a:p>
            <a:pPr marL="0" lvl="1"/>
            <a:r>
              <a:rPr lang="en-US" sz="1400" dirty="0"/>
              <a:t>Cellular Digital Packet Data (CDPD) </a:t>
            </a:r>
            <a:endParaRPr lang="en-US" sz="1400" dirty="0" smtClean="0"/>
          </a:p>
          <a:p>
            <a:pPr marL="0" lvl="1"/>
            <a:r>
              <a:rPr lang="en-US" sz="1400" dirty="0"/>
              <a:t>Telephone Lines : leased and dial-up</a:t>
            </a:r>
            <a:endParaRPr lang="en-US" sz="1400" dirty="0" smtClean="0"/>
          </a:p>
          <a:p>
            <a:pPr marL="0" lvl="1"/>
            <a:r>
              <a:rPr lang="en-US" sz="1400" dirty="0"/>
              <a:t>Private Microwave </a:t>
            </a:r>
            <a:r>
              <a:rPr lang="en-US" sz="1400" dirty="0" smtClean="0"/>
              <a:t>Radio</a:t>
            </a:r>
          </a:p>
          <a:p>
            <a:pPr marL="0" lvl="1"/>
            <a:r>
              <a:rPr lang="en-US" sz="1400" dirty="0"/>
              <a:t>Multiple Address Systems (MAS) </a:t>
            </a:r>
            <a:endParaRPr lang="en-US" sz="1400" dirty="0" smtClean="0"/>
          </a:p>
          <a:p>
            <a:pPr marL="0" lvl="1"/>
            <a:r>
              <a:rPr lang="en-US" sz="1400" dirty="0"/>
              <a:t>Very Small Aperture Terminal Satellite (VSAT</a:t>
            </a:r>
            <a:r>
              <a:rPr lang="en-US" sz="1400" dirty="0" smtClean="0"/>
              <a:t>)</a:t>
            </a:r>
          </a:p>
          <a:p>
            <a:pPr marL="0" lvl="1"/>
            <a:r>
              <a:rPr lang="en-US" sz="1400" dirty="0"/>
              <a:t>Land-Mobile Two-Way </a:t>
            </a:r>
            <a:r>
              <a:rPr lang="en-US" sz="1400" dirty="0" smtClean="0"/>
              <a:t>Radio</a:t>
            </a:r>
          </a:p>
          <a:p>
            <a:pPr marL="0" lvl="1"/>
            <a:r>
              <a:rPr lang="en-US" sz="1400" dirty="0"/>
              <a:t>Optical </a:t>
            </a:r>
            <a:r>
              <a:rPr lang="en-US" sz="1400" dirty="0" smtClean="0"/>
              <a:t>Fiber</a:t>
            </a:r>
          </a:p>
          <a:p>
            <a:pPr marL="0" lvl="1"/>
            <a:r>
              <a:rPr lang="en-US" sz="1400" dirty="0"/>
              <a:t>Power-Line Carrier (PLC</a:t>
            </a:r>
            <a:r>
              <a:rPr lang="en-US" sz="1400" dirty="0" smtClean="0"/>
              <a:t>)</a:t>
            </a:r>
          </a:p>
          <a:p>
            <a:pPr marL="0" lvl="1"/>
            <a:r>
              <a:rPr lang="en-US" sz="1400" dirty="0"/>
              <a:t>Short Message System (SMS)</a:t>
            </a:r>
            <a:endParaRPr lang="en-US" sz="1400" dirty="0" smtClean="0"/>
          </a:p>
          <a:p>
            <a:pPr marL="0"/>
            <a:endParaRPr lang="en-US" sz="14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897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ARDIS (Advanced Radio Data Information Service)</a:t>
            </a:r>
          </a:p>
        </p:txBody>
      </p:sp>
      <p:sp>
        <p:nvSpPr>
          <p:cNvPr id="3" name="Content Placeholder 2"/>
          <p:cNvSpPr>
            <a:spLocks noGrp="1"/>
          </p:cNvSpPr>
          <p:nvPr>
            <p:ph idx="1"/>
          </p:nvPr>
        </p:nvSpPr>
        <p:spPr/>
        <p:txBody>
          <a:bodyPr>
            <a:normAutofit/>
          </a:bodyPr>
          <a:lstStyle/>
          <a:p>
            <a:pPr marL="0" lvl="1"/>
            <a:r>
              <a:rPr lang="en-US" sz="2200" dirty="0" smtClean="0"/>
              <a:t>Originally developed jointly by Motorola and IBM in early 1980’s.</a:t>
            </a:r>
          </a:p>
          <a:p>
            <a:pPr marL="0" lvl="1"/>
            <a:r>
              <a:rPr lang="en-US" sz="2200" dirty="0" smtClean="0"/>
              <a:t>ARDIS is optimized for short message applications that are relatively insensitive to the transmission delay.</a:t>
            </a:r>
          </a:p>
          <a:p>
            <a:pPr marL="0" lvl="1"/>
            <a:r>
              <a:rPr lang="en-US" sz="2200" dirty="0" smtClean="0"/>
              <a:t>ARDIS uses connection oriented protocols well suited for host/terminal applications.</a:t>
            </a:r>
          </a:p>
          <a:p>
            <a:pPr marL="0" lvl="1"/>
            <a:r>
              <a:rPr lang="en-US" sz="2200" dirty="0" smtClean="0"/>
              <a:t>As a radio based service, ARDIS can be expected to be immune to most of the Electromagnetic Compatibility (EMC) issues associated with substations.</a:t>
            </a:r>
          </a:p>
          <a:p>
            <a:pPr marL="0" lvl="1"/>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Plain Old Telephone Service (POTS)</a:t>
            </a:r>
          </a:p>
        </p:txBody>
      </p:sp>
      <p:sp>
        <p:nvSpPr>
          <p:cNvPr id="3" name="Content Placeholder 2"/>
          <p:cNvSpPr>
            <a:spLocks noGrp="1"/>
          </p:cNvSpPr>
          <p:nvPr>
            <p:ph idx="1"/>
          </p:nvPr>
        </p:nvSpPr>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 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Voltage </a:t>
            </a:r>
            <a:r>
              <a:rPr lang="en-US" sz="2000" dirty="0" smtClean="0">
                <a:cs typeface="Times New Roman" pitchFamily="18" charset="0"/>
              </a:rPr>
              <a:t>is stepped </a:t>
            </a:r>
            <a:r>
              <a:rPr lang="en-US" sz="2000" dirty="0">
                <a:cs typeface="Times New Roman" pitchFamily="18" charset="0"/>
              </a:rPr>
              <a:t>up from generation levels (3.3,6.6,11,33kv) to </a:t>
            </a:r>
            <a:r>
              <a:rPr lang="en-US" sz="2000" dirty="0" smtClean="0">
                <a:cs typeface="Times New Roman" pitchFamily="18" charset="0"/>
              </a:rPr>
              <a:t>over 39kv </a:t>
            </a:r>
            <a:r>
              <a:rPr lang="en-US" sz="2000" dirty="0">
                <a:cs typeface="Times New Roman" pitchFamily="18" charset="0"/>
              </a:rPr>
              <a:t>so that </a:t>
            </a:r>
            <a:r>
              <a:rPr lang="en-US" sz="2000" dirty="0" smtClean="0">
                <a:cs typeface="Times New Roman" pitchFamily="18" charset="0"/>
              </a:rPr>
              <a:t>larger amounts </a:t>
            </a:r>
            <a:r>
              <a:rPr lang="en-US" sz="2000" dirty="0">
                <a:cs typeface="Times New Roman" pitchFamily="18" charset="0"/>
              </a:rPr>
              <a:t>of power can be transmitted over large </a:t>
            </a:r>
            <a:r>
              <a:rPr lang="en-US" sz="2000" dirty="0" smtClean="0">
                <a:cs typeface="Times New Roman" pitchFamily="18" charset="0"/>
              </a:rPr>
              <a:t>distances</a:t>
            </a:r>
          </a:p>
          <a:p>
            <a:r>
              <a:rPr lang="en-US" sz="2000" dirty="0" smtClean="0">
                <a:cs typeface="Times New Roman" pitchFamily="18" charset="0"/>
              </a:rPr>
              <a:t>Transmitting at high voltage and lower current minimizes power losses over the distance</a:t>
            </a:r>
          </a:p>
          <a:p>
            <a:r>
              <a:rPr lang="en-US" sz="2000" dirty="0" smtClean="0">
                <a:cs typeface="Times New Roman" pitchFamily="18" charset="0"/>
              </a:rPr>
              <a:t>Commonly used transmission voltages are 69kv and 138kv, but there are also 44kv, 115kv, 161kv, 169kv, 230kv, and on large systems 345kv and 500kv. [13]</a:t>
            </a:r>
            <a:endParaRPr lang="en-US" sz="2000" dirty="0">
              <a:cs typeface="Times New Roman" pitchFamily="18" charset="0"/>
            </a:endParaRPr>
          </a:p>
          <a:p>
            <a:endParaRPr lang="en-US" sz="2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82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Private Microwave Radio</a:t>
            </a:r>
          </a:p>
        </p:txBody>
      </p:sp>
      <p:sp>
        <p:nvSpPr>
          <p:cNvPr id="3" name="Content Placeholder 2"/>
          <p:cNvSpPr>
            <a:spLocks noGrp="1"/>
          </p:cNvSpPr>
          <p:nvPr>
            <p:ph idx="1"/>
          </p:nvPr>
        </p:nvSpPr>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MJ3z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19200 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p:txBody>
          <a:bodyPr>
            <a:normAutofit fontScale="92500" lnSpcReduction="2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p:txBody>
          <a:bodyPr>
            <a:normAutofit/>
          </a:bodyPr>
          <a:lstStyle/>
          <a:p>
            <a:r>
              <a:rPr lang="en-US" sz="2000" dirty="0" smtClean="0"/>
              <a:t>Also known as text messaging uses forward and reverse control channels of cell phone systems to provide two-way communication for very short telemetry messages.</a:t>
            </a:r>
          </a:p>
          <a:p>
            <a:endParaRPr lang="en-US" sz="2000" dirty="0" smtClean="0"/>
          </a:p>
          <a:p>
            <a:r>
              <a:rPr lang="en-US" sz="2000" dirty="0" smtClean="0"/>
              <a:t>Well suited for control and status messaging from simple remote terminal units (RTUs).</a:t>
            </a:r>
          </a:p>
          <a:p>
            <a:endParaRPr lang="en-US" sz="2000" dirty="0" smtClean="0"/>
          </a:p>
          <a:p>
            <a:r>
              <a:rPr lang="en-US" sz="2000" dirty="0" smtClean="0"/>
              <a:t>Utility interface to the system is provided using internet , telephone and pager services.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7" name="Text Placeholder 6"/>
          <p:cNvSpPr>
            <a:spLocks noGrp="1"/>
          </p:cNvSpPr>
          <p:nvPr>
            <p:ph type="body" idx="1"/>
          </p:nvPr>
        </p:nvSpPr>
        <p:spPr/>
        <p:txBody>
          <a:bodyPr/>
          <a:lstStyle/>
          <a:p>
            <a:r>
              <a:rPr lang="en-US" dirty="0" smtClean="0"/>
              <a:t>Protocols</a:t>
            </a:r>
            <a:endParaRPr lang="en-US" dirty="0"/>
          </a:p>
        </p:txBody>
      </p:sp>
      <p:sp>
        <p:nvSpPr>
          <p:cNvPr id="8" name="Content Placeholder 7"/>
          <p:cNvSpPr>
            <a:spLocks noGrp="1"/>
          </p:cNvSpPr>
          <p:nvPr>
            <p:ph sz="half" idx="2"/>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sp>
        <p:nvSpPr>
          <p:cNvPr id="28" name="Text Placeholder 27"/>
          <p:cNvSpPr>
            <a:spLocks noGrp="1"/>
          </p:cNvSpPr>
          <p:nvPr>
            <p:ph type="body" sz="quarter" idx="3"/>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422401"/>
            <a:ext cx="4041775" cy="34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0" lvl="1"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0" lvl="1" algn="just"/>
            <a:endParaRPr lang="en-US" sz="2000" dirty="0" smtClean="0"/>
          </a:p>
          <a:p>
            <a:pPr marL="0" lvl="1" algn="just"/>
            <a:r>
              <a:rPr lang="en-US" sz="2000" dirty="0" smtClean="0"/>
              <a:t>Developed by GE Harris. Based on earlier parts of IEC 870-5.</a:t>
            </a:r>
          </a:p>
          <a:p>
            <a:pPr marL="0" lvl="1" algn="just"/>
            <a:endParaRPr lang="en-US" sz="2000" dirty="0" smtClean="0"/>
          </a:p>
          <a:p>
            <a:pPr marL="0" lvl="1" algn="just"/>
            <a:r>
              <a:rPr lang="en-US" sz="2000" dirty="0" smtClean="0"/>
              <a:t>Originally, the protocol's main use was for slow serial communication, its present-day version also supports TCP/IP-based operation.</a:t>
            </a:r>
          </a:p>
          <a:p>
            <a:pPr marL="0" lvl="1" algn="just"/>
            <a:endParaRPr lang="en-US" sz="2000" dirty="0" smtClean="0"/>
          </a:p>
          <a:p>
            <a:pPr marL="0" lvl="1" algn="just"/>
            <a:r>
              <a:rPr lang="en-US" sz="2000" dirty="0" smtClean="0"/>
              <a:t>DNP 3.0 commands a very powerful application layer, which allows the decoding of data without the use of implicit parameters.</a:t>
            </a:r>
          </a:p>
          <a:p>
            <a:pPr marL="0" lvl="1" algn="just"/>
            <a:endParaRPr lang="en-US" sz="2000" dirty="0" smtClean="0"/>
          </a:p>
          <a:p>
            <a:pPr marL="0" lvl="1"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0" lvl="1"/>
            <a:r>
              <a:rPr lang="en-US" sz="2200" dirty="0" smtClean="0"/>
              <a:t>Provides similar application facility as DNP.</a:t>
            </a:r>
          </a:p>
          <a:p>
            <a:pPr marL="0" lvl="1"/>
            <a:endParaRPr lang="en-US" sz="2200" dirty="0" smtClean="0"/>
          </a:p>
          <a:p>
            <a:pPr marL="0" lvl="1"/>
            <a:r>
              <a:rPr lang="en-US" sz="2200" dirty="0" smtClean="0"/>
              <a:t>Developed by technical committee 57 working group 03 chartered to develop this standard.</a:t>
            </a:r>
          </a:p>
          <a:p>
            <a:pPr marL="0" lvl="1"/>
            <a:endParaRPr lang="en-US" sz="2200" dirty="0" smtClean="0"/>
          </a:p>
          <a:p>
            <a:pPr marL="0" lvl="1"/>
            <a:r>
              <a:rPr lang="en-US" sz="2200" dirty="0" smtClean="0"/>
              <a:t>Primarily designed for point-to point or multi-drop serial link architectures but can also work over radio, LAN, etc.</a:t>
            </a:r>
          </a:p>
          <a:p>
            <a:pPr marL="0" lvl="1"/>
            <a:endParaRPr lang="en-US" sz="2200" dirty="0" smtClean="0"/>
          </a:p>
          <a:p>
            <a:pPr marL="0" lvl="1"/>
            <a:r>
              <a:rPr lang="en-US" sz="2200" dirty="0" smtClean="0"/>
              <a:t>Unlike DNP, IEC 870-5 has no transport layer. Each data link frame containing application data is a complete application message.</a:t>
            </a:r>
          </a:p>
          <a:p>
            <a:pPr marL="0" lvl="1"/>
            <a:endParaRPr lang="en-US" sz="2200" dirty="0" smtClean="0"/>
          </a:p>
          <a:p>
            <a:pPr marL="0" lvl="1"/>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9764" y="1563510"/>
            <a:ext cx="714447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0" lvl="1" algn="just"/>
            <a:r>
              <a:rPr lang="en-US" sz="2000" dirty="0" smtClean="0"/>
              <a:t>Also known as Utility Communication Architecture 1.0.</a:t>
            </a:r>
          </a:p>
          <a:p>
            <a:pPr marL="0" lvl="1" algn="just"/>
            <a:endParaRPr lang="en-US" sz="2000" dirty="0" smtClean="0"/>
          </a:p>
          <a:p>
            <a:pPr marL="0" lvl="1" algn="just"/>
            <a:r>
              <a:rPr lang="en-US" sz="2000" dirty="0" smtClean="0"/>
              <a:t>This protocol arose from the need for common communication across the utility enterprise.</a:t>
            </a:r>
          </a:p>
          <a:p>
            <a:pPr marL="0" lvl="1" algn="just"/>
            <a:endParaRPr lang="en-US" sz="2000" dirty="0" smtClean="0"/>
          </a:p>
          <a:p>
            <a:pPr marL="0" lvl="1" algn="just"/>
            <a:r>
              <a:rPr lang="en-US" sz="2000" dirty="0" smtClean="0"/>
              <a:t>The UCA 1.0 specification outlines a communication architecture based on existing international standards.</a:t>
            </a:r>
          </a:p>
          <a:p>
            <a:pPr marL="0" lvl="1" algn="just"/>
            <a:endParaRPr lang="en-US" sz="2000" dirty="0" smtClean="0"/>
          </a:p>
          <a:p>
            <a:pPr marL="0" lvl="1"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0" lvl="1" algn="just"/>
            <a:r>
              <a:rPr lang="en-US" dirty="0" smtClean="0"/>
              <a:t>Also called as inter-control center communications protocol or IEC 60870-6 Tele control Application Service Element 2 (TASE.2) protocol.</a:t>
            </a:r>
          </a:p>
          <a:p>
            <a:pPr marL="0" lvl="1" algn="just"/>
            <a:endParaRPr lang="en-US" dirty="0" smtClean="0"/>
          </a:p>
          <a:p>
            <a:pPr marL="0" lvl="1" algn="just"/>
            <a:r>
              <a:rPr lang="en-US" dirty="0" smtClean="0"/>
              <a:t>Developed by IEC TC57 WG07 for data exchange over Wide Area Networks (WANs) between a utility control center and other control centers, other utilities, power plants and substations.</a:t>
            </a:r>
          </a:p>
          <a:p>
            <a:pPr marL="0" lvl="1" algn="just"/>
            <a:endParaRPr lang="en-US" dirty="0" smtClean="0"/>
          </a:p>
          <a:p>
            <a:pPr marL="0" lvl="1"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5626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p>
          <a:p>
            <a:endParaRPr lang="en-US" dirty="0" smtClean="0"/>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endParaRPr lang="en-US" dirty="0" smtClean="0"/>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does not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r>
              <a:rPr lang="en-US" sz="2000" dirty="0" smtClean="0"/>
              <a:t>Open Protocols: The communication protocols most frequently used in substations are very well known.</a:t>
            </a:r>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rmAutofit fontScale="62500" lnSpcReduction="20000"/>
          </a:bodyPr>
          <a:lstStyle/>
          <a:p>
            <a:pPr algn="just"/>
            <a:r>
              <a:rPr lang="en-US" dirty="0">
                <a:cs typeface="Times New Roman" pitchFamily="18" charset="0"/>
              </a:rPr>
              <a:t>Main purpose is to step down the voltage from transmission levels to levels appropriate for local distribution. </a:t>
            </a:r>
          </a:p>
          <a:p>
            <a:pPr algn="just"/>
            <a:endParaRPr lang="en-US" dirty="0">
              <a:cs typeface="Times New Roman" pitchFamily="18" charset="0"/>
            </a:endParaRPr>
          </a:p>
          <a:p>
            <a:pPr algn="just"/>
            <a:r>
              <a:rPr lang="en-US" dirty="0">
                <a:cs typeface="Times New Roman" pitchFamily="18" charset="0"/>
              </a:rPr>
              <a:t>May also isolate faults and/or regulate voltage.</a:t>
            </a:r>
          </a:p>
          <a:p>
            <a:pPr algn="just"/>
            <a:endParaRPr lang="en-US" dirty="0">
              <a:cs typeface="Times New Roman" pitchFamily="18" charset="0"/>
            </a:endParaRPr>
          </a:p>
          <a:p>
            <a:pPr algn="just"/>
            <a:r>
              <a:rPr lang="en-US" dirty="0">
                <a:cs typeface="Times New Roman" pitchFamily="18" charset="0"/>
              </a:rPr>
              <a:t>Usually characterized by voltages up to 230 kV on the primary side and 12.5Y/7.2 kV, 13.2Y/7.6 kV, 13.8Y/8.0 kV, 24.9Y/14.4 kV, or 34.5Y/19.9 kV on the secondary side</a:t>
            </a:r>
            <a:r>
              <a:rPr lang="en-US" dirty="0" smtClean="0">
                <a:cs typeface="Times New Roman" pitchFamily="18" charset="0"/>
              </a:rPr>
              <a:t>.</a:t>
            </a:r>
          </a:p>
          <a:p>
            <a:pPr algn="just"/>
            <a:endParaRPr lang="en-US" dirty="0" smtClean="0">
              <a:cs typeface="Times New Roman" pitchFamily="18" charset="0"/>
            </a:endParaRPr>
          </a:p>
          <a:p>
            <a:pPr algn="just"/>
            <a:r>
              <a:rPr lang="en-US" dirty="0">
                <a:cs typeface="Times New Roman" pitchFamily="18" charset="0"/>
              </a:rPr>
              <a:t>The power transformers commonly used in this application are two-winding type and may be single-phase or three-phase units</a:t>
            </a:r>
            <a:r>
              <a:rPr lang="en-US" dirty="0" smtClean="0">
                <a:cs typeface="Times New Roman" pitchFamily="18" charset="0"/>
              </a:rPr>
              <a:t>.</a:t>
            </a:r>
            <a:endParaRPr lang="en-US" dirty="0">
              <a:cs typeface="Times New Roman" pitchFamily="18" charset="0"/>
            </a:endParaRPr>
          </a:p>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12976</TotalTime>
  <Words>5557</Words>
  <Application>Microsoft Office PowerPoint</Application>
  <PresentationFormat>On-screen Show (4:3)</PresentationFormat>
  <Paragraphs>628</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Substation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configurations</vt:lpstr>
      <vt:lpstr>Multi-Level Substation</vt:lpstr>
      <vt:lpstr>Multi-Level Substation Example</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vt:lpstr>
      <vt:lpstr>Level 1 Field Devices</vt:lpstr>
      <vt:lpstr>Level 2 Substation Data Concentrator</vt:lpstr>
      <vt:lpstr>Level 3 SCADA </vt:lpstr>
      <vt:lpstr>Substation host processor</vt:lpstr>
      <vt:lpstr>Substation LAN</vt:lpstr>
      <vt:lpstr>Part 3: Evolution of Substation Automation</vt:lpstr>
      <vt:lpstr>Substation Communication</vt:lpstr>
      <vt:lpstr>Components of SCADA system</vt:lpstr>
      <vt:lpstr>Transport Medium</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Important Standards </vt:lpstr>
      <vt:lpstr>Part 4: SA and Cyber Security</vt:lpstr>
      <vt:lpstr>Cyber Security Terminology</vt:lpstr>
      <vt:lpstr>Cyber Security Terminology (Contd..)</vt:lpstr>
      <vt:lpstr>Cyber Security Terminology (Contd..)</vt:lpstr>
      <vt:lpstr>General Cyber Security Concerns</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673</cp:revision>
  <dcterms:created xsi:type="dcterms:W3CDTF">2006-08-16T00:00:00Z</dcterms:created>
  <dcterms:modified xsi:type="dcterms:W3CDTF">2011-12-14T20:21:03Z</dcterms:modified>
</cp:coreProperties>
</file>